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65" r:id="rId5"/>
    <p:sldId id="266" r:id="rId6"/>
    <p:sldId id="259" r:id="rId7"/>
    <p:sldId id="260" r:id="rId8"/>
    <p:sldId id="261" r:id="rId9"/>
    <p:sldId id="262"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2400"/>
    <p:restoredTop sz="94671"/>
  </p:normalViewPr>
  <p:slideViewPr>
    <p:cSldViewPr snapToGrid="0" snapToObjects="1">
      <p:cViewPr varScale="1">
        <p:scale>
          <a:sx n="91" d="100"/>
          <a:sy n="91" d="100"/>
        </p:scale>
        <p:origin x="16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73B70-86EC-184B-901C-8FC5A4052D3A}" type="datetimeFigureOut">
              <a:rPr lang="en-US" smtClean="0"/>
              <a:t>8/7/18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9D8B8-9908-C444-B564-9101B587D39D}" type="slidenum">
              <a:rPr lang="en-US" smtClean="0"/>
              <a:t>‹#›</a:t>
            </a:fld>
            <a:endParaRPr lang="en-US"/>
          </a:p>
        </p:txBody>
      </p:sp>
    </p:spTree>
    <p:extLst>
      <p:ext uri="{BB962C8B-B14F-4D97-AF65-F5344CB8AC3E}">
        <p14:creationId xmlns:p14="http://schemas.microsoft.com/office/powerpoint/2010/main" val="73079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19D8B8-9908-C444-B564-9101B587D39D}" type="slidenum">
              <a:rPr lang="en-US" smtClean="0"/>
              <a:t>6</a:t>
            </a:fld>
            <a:endParaRPr lang="en-US"/>
          </a:p>
        </p:txBody>
      </p:sp>
    </p:spTree>
    <p:extLst>
      <p:ext uri="{BB962C8B-B14F-4D97-AF65-F5344CB8AC3E}">
        <p14:creationId xmlns:p14="http://schemas.microsoft.com/office/powerpoint/2010/main" val="109411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8/7/18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8/7/18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The Lightbox </a:t>
            </a:r>
          </a:p>
        </p:txBody>
      </p:sp>
      <p:sp>
        <p:nvSpPr>
          <p:cNvPr id="3" name="Subtitle 2"/>
          <p:cNvSpPr>
            <a:spLocks noGrp="1"/>
          </p:cNvSpPr>
          <p:nvPr>
            <p:ph type="subTitle" idx="1"/>
          </p:nvPr>
        </p:nvSpPr>
        <p:spPr/>
        <p:txBody>
          <a:bodyPr/>
          <a:lstStyle/>
          <a:p>
            <a:pPr algn="ctr"/>
            <a:r>
              <a:rPr lang="en-US" dirty="0"/>
              <a:t>And all its many uses!</a:t>
            </a:r>
          </a:p>
        </p:txBody>
      </p:sp>
    </p:spTree>
    <p:extLst>
      <p:ext uri="{BB962C8B-B14F-4D97-AF65-F5344CB8AC3E}">
        <p14:creationId xmlns:p14="http://schemas.microsoft.com/office/powerpoint/2010/main" val="1275728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used for developing skills</a:t>
            </a:r>
          </a:p>
        </p:txBody>
      </p:sp>
      <p:sp>
        <p:nvSpPr>
          <p:cNvPr id="3" name="Content Placeholder 2"/>
          <p:cNvSpPr>
            <a:spLocks noGrp="1"/>
          </p:cNvSpPr>
          <p:nvPr>
            <p:ph idx="1"/>
          </p:nvPr>
        </p:nvSpPr>
        <p:spPr/>
        <p:txBody>
          <a:bodyPr/>
          <a:lstStyle/>
          <a:p>
            <a:pPr>
              <a:lnSpc>
                <a:spcPct val="150000"/>
              </a:lnSpc>
            </a:pPr>
            <a:r>
              <a:rPr lang="en-US" dirty="0"/>
              <a:t>Colored transparent plastic construction pieces; colored transparent plastic pegs which fit in a pegboard; clear plastic balls with spinning objects inside; bright colored </a:t>
            </a:r>
            <a:r>
              <a:rPr lang="en-US" dirty="0" err="1"/>
              <a:t>Teether</a:t>
            </a:r>
            <a:r>
              <a:rPr lang="en-US" dirty="0"/>
              <a:t> Ball (projections which make it easy to grasp); rainbow transparent party -ware; Halloween masks; make &amp; bake (colored plastic 'stained glass' ornaments made from simple kit); brightly colored translucent or transparent plastic toys (Easter eggs, pop-beads, etc.); balloons; colored pinwheels; small toy cars; wind-up toys; colored plastic clothespins; plastic Halloween pumpkins; </a:t>
            </a:r>
            <a:r>
              <a:rPr lang="en-US" dirty="0" err="1"/>
              <a:t>Wikki</a:t>
            </a:r>
            <a:r>
              <a:rPr lang="en-US" dirty="0"/>
              <a:t> stick.</a:t>
            </a:r>
          </a:p>
        </p:txBody>
      </p:sp>
    </p:spTree>
    <p:extLst>
      <p:ext uri="{BB962C8B-B14F-4D97-AF65-F5344CB8AC3E}">
        <p14:creationId xmlns:p14="http://schemas.microsoft.com/office/powerpoint/2010/main" val="117046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APH Materials suggestions:</a:t>
            </a:r>
          </a:p>
        </p:txBody>
      </p:sp>
      <p:sp>
        <p:nvSpPr>
          <p:cNvPr id="3" name="Content Placeholder 2"/>
          <p:cNvSpPr>
            <a:spLocks noGrp="1"/>
          </p:cNvSpPr>
          <p:nvPr>
            <p:ph idx="1"/>
          </p:nvPr>
        </p:nvSpPr>
        <p:spPr/>
        <p:txBody>
          <a:bodyPr/>
          <a:lstStyle/>
          <a:p>
            <a:pPr>
              <a:lnSpc>
                <a:spcPct val="150000"/>
              </a:lnSpc>
            </a:pPr>
            <a:r>
              <a:rPr lang="en-US" b="1" dirty="0">
                <a:solidFill>
                  <a:srgbClr val="0070C0"/>
                </a:solidFill>
              </a:rPr>
              <a:t>Light Box Material Kits Levels I,II, II,</a:t>
            </a:r>
            <a:r>
              <a:rPr lang="en-US" dirty="0">
                <a:solidFill>
                  <a:srgbClr val="0070C0"/>
                </a:solidFill>
              </a:rPr>
              <a:t> </a:t>
            </a:r>
            <a:r>
              <a:rPr lang="en-US" dirty="0"/>
              <a:t>available through APH helps in teaching matching and identification skills, part-whole relationships, sequencing, pattern duplication, spatial relationships, and visual memory skills. It includes:  Plexiglas Spinner and Spinner Patterns, Plexiglas Blocks, Pegs &amp; Pegboard, Familiar Object Pictures, Colored Shapes Cards, Digital Light Box Artwork – that supports both language and literacy.  These kits also now have sections of using the Light Box to work with students that have CVI (Cortical Visual Impairment).</a:t>
            </a:r>
          </a:p>
        </p:txBody>
      </p:sp>
    </p:spTree>
    <p:extLst>
      <p:ext uri="{BB962C8B-B14F-4D97-AF65-F5344CB8AC3E}">
        <p14:creationId xmlns:p14="http://schemas.microsoft.com/office/powerpoint/2010/main" val="104513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 ways to use the Light Box!</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64201"/>
          <a:stretch/>
        </p:blipFill>
        <p:spPr>
          <a:xfrm>
            <a:off x="3776133" y="2355239"/>
            <a:ext cx="3479800" cy="3037581"/>
          </a:xfrm>
        </p:spPr>
      </p:pic>
    </p:spTree>
    <p:extLst>
      <p:ext uri="{BB962C8B-B14F-4D97-AF65-F5344CB8AC3E}">
        <p14:creationId xmlns:p14="http://schemas.microsoft.com/office/powerpoint/2010/main" val="684689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Alphabet, phonics and literacy</a:t>
            </a:r>
          </a:p>
        </p:txBody>
      </p:sp>
      <p:sp>
        <p:nvSpPr>
          <p:cNvPr id="3" name="Content Placeholder 2"/>
          <p:cNvSpPr>
            <a:spLocks noGrp="1"/>
          </p:cNvSpPr>
          <p:nvPr>
            <p:ph idx="1"/>
          </p:nvPr>
        </p:nvSpPr>
        <p:spPr/>
        <p:txBody>
          <a:bodyPr/>
          <a:lstStyle/>
          <a:p>
            <a:endParaRPr lang="en-US" dirty="0"/>
          </a:p>
          <a:p>
            <a:r>
              <a:rPr lang="en-US" dirty="0"/>
              <a:t>1.  Word POP – Using bubble wrap, write letters or sight words on each bubble.  Instruct the student what to find and when they do they get to POP it!  Or, have them POP out their spelling words using letters that have been written on each bubble.</a:t>
            </a:r>
          </a:p>
          <a:p>
            <a:r>
              <a:rPr lang="en-US" dirty="0"/>
              <a:t>2.  Spread out colored sand on the light box, allowing student to “write” in the sand creating sight and/or spelling words.  This also works well putting the sand into a clear tub (less mess)!</a:t>
            </a:r>
          </a:p>
          <a:p>
            <a:r>
              <a:rPr lang="en-US" dirty="0"/>
              <a:t>3.  Small colored cups can be used for story play, matching letters or words.</a:t>
            </a:r>
          </a:p>
          <a:p>
            <a:r>
              <a:rPr lang="en-US" dirty="0"/>
              <a:t>4.  Use transparencies to create storyboards.</a:t>
            </a:r>
          </a:p>
          <a:p>
            <a:endParaRPr lang="en-US" dirty="0"/>
          </a:p>
        </p:txBody>
      </p:sp>
    </p:spTree>
    <p:extLst>
      <p:ext uri="{BB962C8B-B14F-4D97-AF65-F5344CB8AC3E}">
        <p14:creationId xmlns:p14="http://schemas.microsoft.com/office/powerpoint/2010/main" val="438966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Literacy continued . . .</a:t>
            </a:r>
            <a:br>
              <a:rPr lang="en-US" dirty="0"/>
            </a:br>
            <a:endParaRPr lang="en-US" dirty="0"/>
          </a:p>
        </p:txBody>
      </p:sp>
      <p:sp>
        <p:nvSpPr>
          <p:cNvPr id="3" name="Content Placeholder 2"/>
          <p:cNvSpPr>
            <a:spLocks noGrp="1"/>
          </p:cNvSpPr>
          <p:nvPr>
            <p:ph idx="1"/>
          </p:nvPr>
        </p:nvSpPr>
        <p:spPr/>
        <p:txBody>
          <a:bodyPr/>
          <a:lstStyle/>
          <a:p>
            <a:endParaRPr lang="en-US" dirty="0"/>
          </a:p>
          <a:p>
            <a:r>
              <a:rPr lang="en-US" dirty="0"/>
              <a:t>5.  Use small clear jars with brightly colored letters on the front.  Students can sort same letter objects by putting them in the correct jar.</a:t>
            </a:r>
          </a:p>
          <a:p>
            <a:r>
              <a:rPr lang="en-US" dirty="0"/>
              <a:t>6.  Use transparencies to create work sheets or coloring pages.</a:t>
            </a:r>
          </a:p>
          <a:p>
            <a:r>
              <a:rPr lang="en-US" dirty="0"/>
              <a:t>7.  Plastic Ziploc bags (doubling them up is always a good idea!) filled with finger paint or hair gel to write letters and words on.</a:t>
            </a:r>
          </a:p>
          <a:p>
            <a:r>
              <a:rPr lang="en-US" dirty="0"/>
              <a:t>8.  Make words and/or stories out of window clings with letters and pictures.</a:t>
            </a:r>
          </a:p>
        </p:txBody>
      </p:sp>
    </p:spTree>
    <p:extLst>
      <p:ext uri="{BB962C8B-B14F-4D97-AF65-F5344CB8AC3E}">
        <p14:creationId xmlns:p14="http://schemas.microsoft.com/office/powerpoint/2010/main" val="1166862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and Math</a:t>
            </a:r>
          </a:p>
        </p:txBody>
      </p:sp>
      <p:sp>
        <p:nvSpPr>
          <p:cNvPr id="3" name="Content Placeholder 2"/>
          <p:cNvSpPr>
            <a:spLocks noGrp="1"/>
          </p:cNvSpPr>
          <p:nvPr>
            <p:ph idx="1"/>
          </p:nvPr>
        </p:nvSpPr>
        <p:spPr/>
        <p:txBody>
          <a:bodyPr/>
          <a:lstStyle/>
          <a:p>
            <a:endParaRPr lang="en-US" dirty="0"/>
          </a:p>
          <a:p>
            <a:r>
              <a:rPr lang="en-US" dirty="0"/>
              <a:t>1.  Using slime, practice money counting skills by pushing play coins into the slime on the Light Box work surface.</a:t>
            </a:r>
          </a:p>
          <a:p>
            <a:r>
              <a:rPr lang="en-US" dirty="0"/>
              <a:t>2.  Counting game:  Draw a circle with a number in the middle, instruct the student to put the same number of objects in that circle.  The objects can be anything the child likes or that really show on the Light Box surface.</a:t>
            </a:r>
          </a:p>
          <a:p>
            <a:r>
              <a:rPr lang="en-US" dirty="0"/>
              <a:t>3.  Count water beads.  You can even make math equations out of the water beads.  2 + 2 = 4, use 2 water beads plus 2 more to make 4!</a:t>
            </a:r>
          </a:p>
          <a:p>
            <a:r>
              <a:rPr lang="en-US" dirty="0"/>
              <a:t>4.  Matching and/or sorting while counting brightly colored objects and shapes.</a:t>
            </a:r>
          </a:p>
        </p:txBody>
      </p:sp>
    </p:spTree>
    <p:extLst>
      <p:ext uri="{BB962C8B-B14F-4D97-AF65-F5344CB8AC3E}">
        <p14:creationId xmlns:p14="http://schemas.microsoft.com/office/powerpoint/2010/main" val="143353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Continued . . .</a:t>
            </a:r>
          </a:p>
        </p:txBody>
      </p:sp>
      <p:sp>
        <p:nvSpPr>
          <p:cNvPr id="3" name="Content Placeholder 2"/>
          <p:cNvSpPr>
            <a:spLocks noGrp="1"/>
          </p:cNvSpPr>
          <p:nvPr>
            <p:ph idx="1"/>
          </p:nvPr>
        </p:nvSpPr>
        <p:spPr/>
        <p:txBody>
          <a:bodyPr/>
          <a:lstStyle/>
          <a:p>
            <a:endParaRPr lang="en-US" dirty="0"/>
          </a:p>
          <a:p>
            <a:r>
              <a:rPr lang="en-US" dirty="0"/>
              <a:t>5.  Use window clings with numbers to identify numbers, and/or create equations and problems to be solved.</a:t>
            </a:r>
          </a:p>
          <a:p>
            <a:r>
              <a:rPr lang="en-US" dirty="0"/>
              <a:t>6.  Make dice out of clear, acrylic cubes and play dice games on the Light Box.</a:t>
            </a:r>
          </a:p>
          <a:p>
            <a:r>
              <a:rPr lang="en-US" dirty="0"/>
              <a:t>7.  Have fun with sand math!</a:t>
            </a:r>
          </a:p>
          <a:p>
            <a:r>
              <a:rPr lang="en-US" dirty="0"/>
              <a:t>8.  Transparent, colored rulers can be used for creating shapes, measuring anything and everything or even roads for tiny cars!</a:t>
            </a:r>
          </a:p>
        </p:txBody>
      </p:sp>
    </p:spTree>
    <p:extLst>
      <p:ext uri="{BB962C8B-B14F-4D97-AF65-F5344CB8AC3E}">
        <p14:creationId xmlns:p14="http://schemas.microsoft.com/office/powerpoint/2010/main" val="438308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a:t>
            </a:r>
          </a:p>
        </p:txBody>
      </p:sp>
      <p:sp>
        <p:nvSpPr>
          <p:cNvPr id="3" name="Content Placeholder 2"/>
          <p:cNvSpPr>
            <a:spLocks noGrp="1"/>
          </p:cNvSpPr>
          <p:nvPr>
            <p:ph idx="1"/>
          </p:nvPr>
        </p:nvSpPr>
        <p:spPr/>
        <p:txBody>
          <a:bodyPr/>
          <a:lstStyle/>
          <a:p>
            <a:endParaRPr lang="en-US" dirty="0"/>
          </a:p>
          <a:p>
            <a:r>
              <a:rPr lang="en-US" dirty="0"/>
              <a:t>1.  Sink or float with colored water and any objects you choose.</a:t>
            </a:r>
          </a:p>
          <a:p>
            <a:r>
              <a:rPr lang="en-US" dirty="0"/>
              <a:t>2.  Learn about planets and constellations.  Use a dry erase marker to draw Outer Space!</a:t>
            </a:r>
          </a:p>
          <a:p>
            <a:r>
              <a:rPr lang="en-US" dirty="0"/>
              <a:t>3.  Color Mixing:  Use baking soda, vinegar, food coloring, eye droppers and clear containers and experiment with bubbles and changing colors, for example:  red and yellow make orange, yellow and blue make green.  </a:t>
            </a:r>
          </a:p>
        </p:txBody>
      </p:sp>
    </p:spTree>
    <p:extLst>
      <p:ext uri="{BB962C8B-B14F-4D97-AF65-F5344CB8AC3E}">
        <p14:creationId xmlns:p14="http://schemas.microsoft.com/office/powerpoint/2010/main" val="1475810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and that</a:t>
            </a:r>
          </a:p>
        </p:txBody>
      </p:sp>
      <p:sp>
        <p:nvSpPr>
          <p:cNvPr id="3" name="Content Placeholder 2"/>
          <p:cNvSpPr>
            <a:spLocks noGrp="1"/>
          </p:cNvSpPr>
          <p:nvPr>
            <p:ph idx="1"/>
          </p:nvPr>
        </p:nvSpPr>
        <p:spPr/>
        <p:txBody>
          <a:bodyPr/>
          <a:lstStyle/>
          <a:p>
            <a:endParaRPr lang="en-US" dirty="0"/>
          </a:p>
          <a:p>
            <a:r>
              <a:rPr lang="en-US" dirty="0"/>
              <a:t>1.  Magnetic Sensory Bin.</a:t>
            </a:r>
          </a:p>
          <a:p>
            <a:r>
              <a:rPr lang="en-US" dirty="0"/>
              <a:t>2.  Sorting, scooping and pouring water beads.</a:t>
            </a:r>
          </a:p>
          <a:p>
            <a:r>
              <a:rPr lang="en-US" dirty="0"/>
              <a:t>3.  Building with transparent, colored blocks and/or Legos.</a:t>
            </a:r>
          </a:p>
          <a:p>
            <a:r>
              <a:rPr lang="en-US" dirty="0"/>
              <a:t>4.  Blue Jell-O Ocean Sensory Bin – Use blue Jell-O and put ocean animals in a clean bin.  Place it on the Light Box work surface for loads of ocean fun!</a:t>
            </a:r>
          </a:p>
          <a:p>
            <a:r>
              <a:rPr lang="en-US" dirty="0"/>
              <a:t>5.  Rainbow Jell-O </a:t>
            </a:r>
            <a:r>
              <a:rPr lang="en-US" dirty="0" err="1"/>
              <a:t>Jigglers</a:t>
            </a:r>
            <a:r>
              <a:rPr lang="en-US" dirty="0"/>
              <a:t> on the Light Box.</a:t>
            </a:r>
          </a:p>
          <a:p>
            <a:r>
              <a:rPr lang="en-US" dirty="0"/>
              <a:t>6.  Finger Paint.</a:t>
            </a:r>
          </a:p>
        </p:txBody>
      </p:sp>
    </p:spTree>
    <p:extLst>
      <p:ext uri="{BB962C8B-B14F-4D97-AF65-F5344CB8AC3E}">
        <p14:creationId xmlns:p14="http://schemas.microsoft.com/office/powerpoint/2010/main" val="382459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and that continued . . .</a:t>
            </a:r>
          </a:p>
        </p:txBody>
      </p:sp>
      <p:sp>
        <p:nvSpPr>
          <p:cNvPr id="3" name="Content Placeholder 2"/>
          <p:cNvSpPr>
            <a:spLocks noGrp="1"/>
          </p:cNvSpPr>
          <p:nvPr>
            <p:ph idx="1"/>
          </p:nvPr>
        </p:nvSpPr>
        <p:spPr/>
        <p:txBody>
          <a:bodyPr/>
          <a:lstStyle/>
          <a:p>
            <a:endParaRPr lang="en-US" dirty="0"/>
          </a:p>
          <a:p>
            <a:r>
              <a:rPr lang="en-US" dirty="0"/>
              <a:t>7.  Bubbles in a sensory bin.</a:t>
            </a:r>
          </a:p>
          <a:p>
            <a:r>
              <a:rPr lang="en-US" dirty="0"/>
              <a:t>8.  Paint with chocolate pudding.</a:t>
            </a:r>
          </a:p>
          <a:p>
            <a:r>
              <a:rPr lang="en-US" dirty="0"/>
              <a:t>9.  Rainbow rice or spaghetti noodles, dye with food coloring for mushy, gushy fun!</a:t>
            </a:r>
          </a:p>
          <a:p>
            <a:r>
              <a:rPr lang="en-US" dirty="0"/>
              <a:t>10.  Create flowers or a frog pond out of colored, glass stones. And rubber frogs!</a:t>
            </a:r>
          </a:p>
          <a:p>
            <a:r>
              <a:rPr lang="en-US" dirty="0"/>
              <a:t>11.  DIY Paper Dolls made out of different tissue paper colors.</a:t>
            </a:r>
          </a:p>
          <a:p>
            <a:r>
              <a:rPr lang="en-US" dirty="0"/>
              <a:t>12.  Create spider webs out of black Wiki </a:t>
            </a:r>
            <a:r>
              <a:rPr lang="en-US" dirty="0" err="1"/>
              <a:t>Stiks</a:t>
            </a:r>
            <a:r>
              <a:rPr lang="en-US" dirty="0"/>
              <a:t>.</a:t>
            </a:r>
          </a:p>
          <a:p>
            <a:r>
              <a:rPr lang="en-US" dirty="0"/>
              <a:t>13.  Paint using water colors on coffee filters.</a:t>
            </a:r>
          </a:p>
        </p:txBody>
      </p:sp>
    </p:spTree>
    <p:extLst>
      <p:ext uri="{BB962C8B-B14F-4D97-AF65-F5344CB8AC3E}">
        <p14:creationId xmlns:p14="http://schemas.microsoft.com/office/powerpoint/2010/main" val="203258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Use a Light Box?</a:t>
            </a:r>
          </a:p>
        </p:txBody>
      </p:sp>
      <p:sp>
        <p:nvSpPr>
          <p:cNvPr id="3" name="Content Placeholder 2"/>
          <p:cNvSpPr>
            <a:spLocks noGrp="1"/>
          </p:cNvSpPr>
          <p:nvPr>
            <p:ph idx="1"/>
          </p:nvPr>
        </p:nvSpPr>
        <p:spPr/>
        <p:txBody>
          <a:bodyPr/>
          <a:lstStyle/>
          <a:p>
            <a:pPr>
              <a:lnSpc>
                <a:spcPct val="150000"/>
              </a:lnSpc>
            </a:pPr>
            <a:r>
              <a:rPr lang="en-US" dirty="0"/>
              <a:t>The APH Light Box was designed to help teach basic visual skills as well as more complex visual-motor and visual-perceptual skills. The high contrast background created by the Light Box’s illuminated surface makes a variety of visual tasks easier to perform. The goal is that using brightly colored items will motivate students to utilize their vision. </a:t>
            </a:r>
          </a:p>
          <a:p>
            <a:pPr>
              <a:lnSpc>
                <a:spcPct val="150000"/>
              </a:lnSpc>
            </a:pPr>
            <a:endParaRPr lang="en-US" dirty="0"/>
          </a:p>
        </p:txBody>
      </p:sp>
    </p:spTree>
    <p:extLst>
      <p:ext uri="{BB962C8B-B14F-4D97-AF65-F5344CB8AC3E}">
        <p14:creationId xmlns:p14="http://schemas.microsoft.com/office/powerpoint/2010/main" val="426504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this and that . . .</a:t>
            </a:r>
          </a:p>
        </p:txBody>
      </p:sp>
      <p:sp>
        <p:nvSpPr>
          <p:cNvPr id="3" name="Content Placeholder 2"/>
          <p:cNvSpPr>
            <a:spLocks noGrp="1"/>
          </p:cNvSpPr>
          <p:nvPr>
            <p:ph idx="1"/>
          </p:nvPr>
        </p:nvSpPr>
        <p:spPr/>
        <p:txBody>
          <a:bodyPr>
            <a:normAutofit lnSpcReduction="10000"/>
          </a:bodyPr>
          <a:lstStyle/>
          <a:p>
            <a:endParaRPr lang="en-US" dirty="0"/>
          </a:p>
          <a:p>
            <a:r>
              <a:rPr lang="en-US" dirty="0"/>
              <a:t>14.  Autumn leaves are perfect for investigating with a magnifying glass on the Light Box work surface.</a:t>
            </a:r>
          </a:p>
          <a:p>
            <a:r>
              <a:rPr lang="en-US" dirty="0"/>
              <a:t>15.  Build towers, houses or whatever using painted sugar cubes.</a:t>
            </a:r>
          </a:p>
          <a:p>
            <a:r>
              <a:rPr lang="en-US" dirty="0"/>
              <a:t>16.  Washi Tape Art – Find the clear with different colored patterns.</a:t>
            </a:r>
          </a:p>
          <a:p>
            <a:r>
              <a:rPr lang="en-US" dirty="0"/>
              <a:t>17.  Weaving colored straws – Excellent activity for developing fine motor skills.</a:t>
            </a:r>
          </a:p>
          <a:p>
            <a:r>
              <a:rPr lang="en-US" dirty="0"/>
              <a:t>18.  Create Light Box tiles with popsicle sticks and cellophane.</a:t>
            </a:r>
          </a:p>
          <a:p>
            <a:r>
              <a:rPr lang="en-US" dirty="0"/>
              <a:t>19.  Create sensory bags using oil and watercolors in a Ziploc bag (doubled).</a:t>
            </a:r>
          </a:p>
          <a:p>
            <a:r>
              <a:rPr lang="en-US" dirty="0"/>
              <a:t>20.  Glow-in-the-Dark Silly Putty.</a:t>
            </a:r>
          </a:p>
          <a:p>
            <a:endParaRPr lang="en-US" dirty="0"/>
          </a:p>
        </p:txBody>
      </p:sp>
    </p:spTree>
    <p:extLst>
      <p:ext uri="{BB962C8B-B14F-4D97-AF65-F5344CB8AC3E}">
        <p14:creationId xmlns:p14="http://schemas.microsoft.com/office/powerpoint/2010/main" val="1864086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imagination</a:t>
            </a:r>
          </a:p>
        </p:txBody>
      </p:sp>
      <p:sp>
        <p:nvSpPr>
          <p:cNvPr id="3" name="Content Placeholder 2"/>
          <p:cNvSpPr>
            <a:spLocks noGrp="1"/>
          </p:cNvSpPr>
          <p:nvPr>
            <p:ph idx="1"/>
          </p:nvPr>
        </p:nvSpPr>
        <p:spPr/>
        <p:txBody>
          <a:bodyPr/>
          <a:lstStyle/>
          <a:p>
            <a:pPr marL="0" lvl="0" indent="0">
              <a:lnSpc>
                <a:spcPct val="100000"/>
              </a:lnSpc>
              <a:spcBef>
                <a:spcPts val="0"/>
              </a:spcBef>
              <a:spcAft>
                <a:spcPts val="0"/>
              </a:spcAft>
              <a:buClrTx/>
              <a:buSzTx/>
              <a:buNone/>
            </a:pPr>
            <a:r>
              <a:rPr lang="en-US" dirty="0"/>
              <a:t>Students with visual impairments really can learn to use their residual vision more efficiently by training, working and playing with APH's Light Box.  The only limitation is yours and their imagination.  The sky’s the limit for materials and activities that are perfect for working 1:1 or in a small group.  Students will have a blast playing AND learning while using this amazing tool.</a:t>
            </a:r>
          </a:p>
          <a:p>
            <a:pPr marL="0" lvl="0" indent="0">
              <a:lnSpc>
                <a:spcPct val="100000"/>
              </a:lnSpc>
              <a:spcBef>
                <a:spcPts val="0"/>
              </a:spcBef>
              <a:spcAft>
                <a:spcPts val="0"/>
              </a:spcAft>
              <a:buClrTx/>
              <a:buSzTx/>
              <a:buNone/>
            </a:pPr>
            <a:endParaRPr lang="en-US" dirty="0"/>
          </a:p>
          <a:p>
            <a:pPr marL="0" lvl="0" indent="0">
              <a:lnSpc>
                <a:spcPct val="100000"/>
              </a:lnSpc>
              <a:spcBef>
                <a:spcPts val="0"/>
              </a:spcBef>
              <a:spcAft>
                <a:spcPts val="0"/>
              </a:spcAft>
              <a:buClrTx/>
              <a:buSzTx/>
              <a:buNone/>
            </a:pPr>
            <a:r>
              <a:rPr lang="en-US" dirty="0"/>
              <a:t>The most important thing to remember is to:  </a:t>
            </a:r>
            <a:r>
              <a:rPr lang="en-US" sz="2800" dirty="0">
                <a:solidFill>
                  <a:srgbClr val="FF0000"/>
                </a:solidFill>
              </a:rPr>
              <a:t>HAVE FUN!!!</a:t>
            </a:r>
            <a:endParaRPr lang="en-US" dirty="0"/>
          </a:p>
        </p:txBody>
      </p:sp>
    </p:spTree>
    <p:extLst>
      <p:ext uri="{BB962C8B-B14F-4D97-AF65-F5344CB8AC3E}">
        <p14:creationId xmlns:p14="http://schemas.microsoft.com/office/powerpoint/2010/main" val="355781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Increases Visual Skills</a:t>
            </a:r>
          </a:p>
        </p:txBody>
      </p:sp>
      <p:sp>
        <p:nvSpPr>
          <p:cNvPr id="3" name="Content Placeholder 2"/>
          <p:cNvSpPr>
            <a:spLocks noGrp="1"/>
          </p:cNvSpPr>
          <p:nvPr>
            <p:ph idx="1"/>
          </p:nvPr>
        </p:nvSpPr>
        <p:spPr/>
        <p:txBody>
          <a:bodyPr/>
          <a:lstStyle/>
          <a:p>
            <a:pPr>
              <a:lnSpc>
                <a:spcPct val="150000"/>
              </a:lnSpc>
            </a:pPr>
            <a:r>
              <a:rPr lang="en-US" dirty="0"/>
              <a:t>The lightbox, available through the American Printing House for the Blind (APH) is used to help develop awareness of light, color, and objects. It can also be used as a tool to facilitate visual tracking, visual scanning, eye-hand coordination, visual discrimination, and visual perceptual skills particularly in students that are interested in light-up objects and sources but will not visually attend to or interact with regularly presented materials. </a:t>
            </a:r>
          </a:p>
        </p:txBody>
      </p:sp>
    </p:spTree>
    <p:extLst>
      <p:ext uri="{BB962C8B-B14F-4D97-AF65-F5344CB8AC3E}">
        <p14:creationId xmlns:p14="http://schemas.microsoft.com/office/powerpoint/2010/main" val="133373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of the Light Box</a:t>
            </a:r>
          </a:p>
        </p:txBody>
      </p:sp>
      <p:sp>
        <p:nvSpPr>
          <p:cNvPr id="3" name="Content Placeholder 2"/>
          <p:cNvSpPr>
            <a:spLocks noGrp="1"/>
          </p:cNvSpPr>
          <p:nvPr>
            <p:ph idx="1"/>
          </p:nvPr>
        </p:nvSpPr>
        <p:spPr/>
        <p:txBody>
          <a:bodyPr/>
          <a:lstStyle/>
          <a:p>
            <a:r>
              <a:rPr lang="en-US" dirty="0"/>
              <a:t>The Light Box has a translucent white work surface that provides a high contrast background for opaque materials and a source of illumination for colored transparent and translucent items.</a:t>
            </a:r>
          </a:p>
          <a:p>
            <a:pPr>
              <a:buFont typeface="Wingdings" charset="2"/>
              <a:buChar char="v"/>
            </a:pPr>
            <a:r>
              <a:rPr lang="en-US" dirty="0"/>
              <a:t>  The Light Box can be used flat or tilted at 3 different angles.</a:t>
            </a:r>
          </a:p>
          <a:p>
            <a:pPr>
              <a:buFont typeface="Wingdings" charset="2"/>
              <a:buChar char="v"/>
            </a:pPr>
            <a:r>
              <a:rPr lang="en-US" dirty="0"/>
              <a:t>  It has built in ledges that hold overlays in position and keeps most items securely on the work surface.</a:t>
            </a:r>
          </a:p>
          <a:p>
            <a:pPr>
              <a:buFont typeface="Wingdings" charset="2"/>
              <a:buChar char="v"/>
            </a:pPr>
            <a:r>
              <a:rPr lang="en-US" dirty="0"/>
              <a:t>  The cool, fluorescent bulb is housed in a tough, plastic body and does get hot.</a:t>
            </a:r>
          </a:p>
          <a:p>
            <a:pPr>
              <a:buFont typeface="Wingdings" charset="2"/>
              <a:buChar char="v"/>
            </a:pPr>
            <a:r>
              <a:rPr lang="en-US" dirty="0"/>
              <a:t>  Contains a dimmer switch to meet the light intensity needs in all students.</a:t>
            </a:r>
          </a:p>
          <a:p>
            <a:pPr>
              <a:buFont typeface="Wingdings" charset="2"/>
              <a:buChar char="v"/>
            </a:pPr>
            <a:r>
              <a:rPr lang="en-US" dirty="0"/>
              <a:t>  Includes an AC adapter.</a:t>
            </a:r>
          </a:p>
        </p:txBody>
      </p:sp>
    </p:spTree>
    <p:extLst>
      <p:ext uri="{BB962C8B-B14F-4D97-AF65-F5344CB8AC3E}">
        <p14:creationId xmlns:p14="http://schemas.microsoft.com/office/powerpoint/2010/main" val="1879668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Mini-Lite Box</a:t>
            </a:r>
          </a:p>
        </p:txBody>
      </p:sp>
      <p:sp>
        <p:nvSpPr>
          <p:cNvPr id="3" name="Content Placeholder 2"/>
          <p:cNvSpPr>
            <a:spLocks noGrp="1"/>
          </p:cNvSpPr>
          <p:nvPr>
            <p:ph idx="1"/>
          </p:nvPr>
        </p:nvSpPr>
        <p:spPr>
          <a:xfrm>
            <a:off x="1239281" y="2286000"/>
            <a:ext cx="9720073" cy="4023360"/>
          </a:xfrm>
        </p:spPr>
        <p:txBody>
          <a:bodyPr/>
          <a:lstStyle/>
          <a:p>
            <a:pPr>
              <a:buFont typeface="Wingdings" charset="2"/>
              <a:buChar char="v"/>
            </a:pPr>
            <a:r>
              <a:rPr lang="en-US" dirty="0"/>
              <a:t>  The Mini-Lite Box is small and light. </a:t>
            </a:r>
          </a:p>
          <a:p>
            <a:pPr>
              <a:buFont typeface="Wingdings" charset="2"/>
              <a:buChar char="v"/>
            </a:pPr>
            <a:r>
              <a:rPr lang="en-US" dirty="0"/>
              <a:t>  Easy to transport with the built-in handle and can be used in a variety of places including a student’s desk.  </a:t>
            </a:r>
          </a:p>
          <a:p>
            <a:pPr>
              <a:buFont typeface="Wingdings" charset="2"/>
              <a:buChar char="v"/>
            </a:pPr>
            <a:r>
              <a:rPr lang="en-US" dirty="0"/>
              <a:t>  Operates for 3-4 hours on rechargeable batteries (included).</a:t>
            </a:r>
          </a:p>
          <a:p>
            <a:pPr>
              <a:buFont typeface="Wingdings" charset="2"/>
              <a:buChar char="v"/>
            </a:pPr>
            <a:r>
              <a:rPr lang="en-US" dirty="0"/>
              <a:t>  Works great with colored, transparent overlays.</a:t>
            </a:r>
          </a:p>
          <a:p>
            <a:pPr>
              <a:buFont typeface="Wingdings" charset="2"/>
              <a:buChar char="v"/>
            </a:pPr>
            <a:r>
              <a:rPr lang="en-US" dirty="0"/>
              <a:t>  Comes with it’s own carrying case.</a:t>
            </a:r>
          </a:p>
        </p:txBody>
      </p:sp>
    </p:spTree>
    <p:extLst>
      <p:ext uri="{BB962C8B-B14F-4D97-AF65-F5344CB8AC3E}">
        <p14:creationId xmlns:p14="http://schemas.microsoft.com/office/powerpoint/2010/main" val="379828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APH’s Lightbox Guidelines</a:t>
            </a:r>
          </a:p>
        </p:txBody>
      </p:sp>
      <p:sp>
        <p:nvSpPr>
          <p:cNvPr id="3" name="Content Placeholder 2"/>
          <p:cNvSpPr>
            <a:spLocks noGrp="1"/>
          </p:cNvSpPr>
          <p:nvPr>
            <p:ph idx="1"/>
          </p:nvPr>
        </p:nvSpPr>
        <p:spPr/>
        <p:txBody>
          <a:bodyPr/>
          <a:lstStyle/>
          <a:p>
            <a:pPr>
              <a:buFont typeface="Wingdings" charset="2"/>
              <a:buChar char="v"/>
            </a:pPr>
            <a:r>
              <a:rPr lang="en-US" dirty="0"/>
              <a:t>  Use the Light Box in a darkened corner of the room, positioned so that other children will not come in contact with it or its electrical cord.</a:t>
            </a:r>
          </a:p>
          <a:p>
            <a:pPr>
              <a:buFont typeface="Wingdings" charset="2"/>
              <a:buChar char="v"/>
            </a:pPr>
            <a:r>
              <a:rPr lang="en-US" dirty="0"/>
              <a:t>  Examine the Light Box for flickering to guard against </a:t>
            </a:r>
            <a:r>
              <a:rPr lang="en-US" dirty="0" err="1"/>
              <a:t>seizuring</a:t>
            </a:r>
            <a:r>
              <a:rPr lang="en-US" dirty="0"/>
              <a:t> in a seizure-prone student.  If a student is seizure-prone, be cautious about presenting items or displays on the Light Box which move in a rhythmic, patterned manner.</a:t>
            </a:r>
          </a:p>
          <a:p>
            <a:pPr>
              <a:buFont typeface="Wingdings" charset="2"/>
              <a:buChar char="v"/>
            </a:pPr>
            <a:r>
              <a:rPr lang="en-US" dirty="0"/>
              <a:t>  If a student is sensitive or averse to light, it may be helpful to introduce the Light Box with overhead lights on.</a:t>
            </a:r>
          </a:p>
          <a:p>
            <a:pPr>
              <a:buFont typeface="Wingdings" charset="2"/>
              <a:buChar char="v"/>
            </a:pPr>
            <a:r>
              <a:rPr lang="en-US" dirty="0"/>
              <a:t>  Use the Light Box in a variety of positions and place the student in a comfortable posture.  Present the Light Box at varying distances and areas in relation to the student’s body and watch him to see whether he demonstrates a preference.</a:t>
            </a:r>
          </a:p>
        </p:txBody>
      </p:sp>
    </p:spTree>
    <p:extLst>
      <p:ext uri="{BB962C8B-B14F-4D97-AF65-F5344CB8AC3E}">
        <p14:creationId xmlns:p14="http://schemas.microsoft.com/office/powerpoint/2010/main" val="1788601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continued . . .</a:t>
            </a:r>
          </a:p>
        </p:txBody>
      </p:sp>
      <p:sp>
        <p:nvSpPr>
          <p:cNvPr id="3" name="Content Placeholder 2"/>
          <p:cNvSpPr>
            <a:spLocks noGrp="1"/>
          </p:cNvSpPr>
          <p:nvPr>
            <p:ph idx="1"/>
          </p:nvPr>
        </p:nvSpPr>
        <p:spPr/>
        <p:txBody>
          <a:bodyPr/>
          <a:lstStyle/>
          <a:p>
            <a:pPr>
              <a:buFont typeface="Wingdings" charset="2"/>
              <a:buChar char="v"/>
            </a:pPr>
            <a:r>
              <a:rPr lang="en-US" dirty="0"/>
              <a:t>  When presenting items on the Light Box, put them in different places on the work surface.  Note whether the student responds consistently and accurately to the items.</a:t>
            </a:r>
          </a:p>
          <a:p>
            <a:pPr>
              <a:buFont typeface="Wingdings" charset="2"/>
              <a:buChar char="v"/>
            </a:pPr>
            <a:r>
              <a:rPr lang="en-US" dirty="0"/>
              <a:t>  Use the colored acetate sheets and objects and observe whether the student prefers one color over another.</a:t>
            </a:r>
          </a:p>
          <a:p>
            <a:pPr>
              <a:buFont typeface="Wingdings" charset="2"/>
              <a:buChar char="v"/>
            </a:pPr>
            <a:r>
              <a:rPr lang="en-US" dirty="0"/>
              <a:t>  Use words like “look,” “see,” and “find” when presenting items on the Light Box work surface.  Encourage the student and describe for him what he is seeing – its shape, size, position, and color.</a:t>
            </a:r>
          </a:p>
          <a:p>
            <a:pPr>
              <a:buFont typeface="Wingdings" charset="2"/>
              <a:buChar char="v"/>
            </a:pPr>
            <a:r>
              <a:rPr lang="en-US" dirty="0"/>
              <a:t>  To transfer a skill learned on the Light Box to a normally lit environment, increase room illumination as you gradually decrease the intensity of the Light Box. </a:t>
            </a:r>
          </a:p>
        </p:txBody>
      </p:sp>
    </p:spTree>
    <p:extLst>
      <p:ext uri="{BB962C8B-B14F-4D97-AF65-F5344CB8AC3E}">
        <p14:creationId xmlns:p14="http://schemas.microsoft.com/office/powerpoint/2010/main" val="1017225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for developing eye-hand coordination.</a:t>
            </a:r>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a:t>Present a variety of unit related materials in a clear plastic tray positioned over the Light box. Have the student trace with their finger or pour the materials in and out of smaller containers or nesting cups. Possible materials to use on the light box: acetate sheets (clear &amp; transparent colored); colored projection markers; colored grease pencils; finger paints in plastic tray; crayons on thin white paper; three-way mirror; colored cellophane; colored tissue paper; thin, boldly patterned or colored wrapping paper; brightly colored plastic lawn chair strapping; tinsel; </a:t>
            </a:r>
            <a:r>
              <a:rPr lang="en-US" dirty="0" err="1"/>
              <a:t>plexiglas</a:t>
            </a:r>
            <a:r>
              <a:rPr lang="en-US" dirty="0"/>
              <a:t> sample squares; brightly colored or patterned fabric; transparent art film (contact paper); black tape; yarn; colored ribbon; doilies; colored buttons; rickrack; colored or patterned wrapping paper.</a:t>
            </a:r>
          </a:p>
        </p:txBody>
      </p:sp>
    </p:spTree>
    <p:extLst>
      <p:ext uri="{BB962C8B-B14F-4D97-AF65-F5344CB8AC3E}">
        <p14:creationId xmlns:p14="http://schemas.microsoft.com/office/powerpoint/2010/main" val="432050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for drawing the student’s attention to shape, trace and copy shapes</a:t>
            </a:r>
          </a:p>
        </p:txBody>
      </p:sp>
      <p:sp>
        <p:nvSpPr>
          <p:cNvPr id="3" name="Content Placeholder 2"/>
          <p:cNvSpPr>
            <a:spLocks noGrp="1"/>
          </p:cNvSpPr>
          <p:nvPr>
            <p:ph idx="1"/>
          </p:nvPr>
        </p:nvSpPr>
        <p:spPr/>
        <p:txBody>
          <a:bodyPr/>
          <a:lstStyle/>
          <a:p>
            <a:pPr>
              <a:lnSpc>
                <a:spcPct val="150000"/>
              </a:lnSpc>
            </a:pPr>
            <a:r>
              <a:rPr lang="en-US" dirty="0"/>
              <a:t>Cookie cutters; coasters; Jell-O molds; stencils; wooden blocks; parquetry pieces; clay or play dough; poster board shapes; Lauri </a:t>
            </a:r>
            <a:r>
              <a:rPr lang="en-US" dirty="0" err="1"/>
              <a:t>Tactilmat</a:t>
            </a:r>
            <a:r>
              <a:rPr lang="en-US" dirty="0"/>
              <a:t> puzzles; Ideal </a:t>
            </a:r>
            <a:r>
              <a:rPr lang="en-US" dirty="0" err="1"/>
              <a:t>Tactilmat</a:t>
            </a:r>
            <a:r>
              <a:rPr lang="en-US" dirty="0"/>
              <a:t> puzzles; Familiar objects with simple contours (a cookie, ball, bar of soap, shoe, or spoon); puzzle pieces; window clings.</a:t>
            </a:r>
          </a:p>
        </p:txBody>
      </p:sp>
    </p:spTree>
    <p:extLst>
      <p:ext uri="{BB962C8B-B14F-4D97-AF65-F5344CB8AC3E}">
        <p14:creationId xmlns:p14="http://schemas.microsoft.com/office/powerpoint/2010/main" val="19594499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1059</TotalTime>
  <Words>1557</Words>
  <Application>Microsoft Macintosh PowerPoint</Application>
  <PresentationFormat>Widescreen</PresentationFormat>
  <Paragraphs>98</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Tw Cen MT</vt:lpstr>
      <vt:lpstr>Tw Cen MT Condensed</vt:lpstr>
      <vt:lpstr>Wingdings</vt:lpstr>
      <vt:lpstr>Wingdings 3</vt:lpstr>
      <vt:lpstr>Integral</vt:lpstr>
      <vt:lpstr>The Lightbox </vt:lpstr>
      <vt:lpstr>Why Use a Light Box?</vt:lpstr>
      <vt:lpstr>Increases Visual Skills</vt:lpstr>
      <vt:lpstr>Description of the Light Box</vt:lpstr>
      <vt:lpstr>The Mini-Lite Box</vt:lpstr>
      <vt:lpstr>APH’s Lightbox Guidelines</vt:lpstr>
      <vt:lpstr>Guidelines continued . . .</vt:lpstr>
      <vt:lpstr>Materials for developing eye-hand coordination.</vt:lpstr>
      <vt:lpstr>Materials for drawing the student’s attention to shape, trace and copy shapes</vt:lpstr>
      <vt:lpstr>Materials used for developing skills</vt:lpstr>
      <vt:lpstr>APH Materials suggestions:</vt:lpstr>
      <vt:lpstr>Fun ways to use the Light Box!</vt:lpstr>
      <vt:lpstr>Alphabet, phonics and literacy</vt:lpstr>
      <vt:lpstr> Literacy continued . . . </vt:lpstr>
      <vt:lpstr>Numbers and Math</vt:lpstr>
      <vt:lpstr>Math Continued . . .</vt:lpstr>
      <vt:lpstr>Science</vt:lpstr>
      <vt:lpstr>This and that</vt:lpstr>
      <vt:lpstr>This and that continued . . .</vt:lpstr>
      <vt:lpstr>More this and that . . .</vt:lpstr>
      <vt:lpstr>imagination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Lightbox </dc:title>
  <dc:creator>Microsoft Office User</dc:creator>
  <cp:lastModifiedBy>Microsoft Office User</cp:lastModifiedBy>
  <cp:revision>27</cp:revision>
  <dcterms:created xsi:type="dcterms:W3CDTF">2017-03-30T17:34:44Z</dcterms:created>
  <dcterms:modified xsi:type="dcterms:W3CDTF">2018-08-07T23:21:59Z</dcterms:modified>
</cp:coreProperties>
</file>