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 snapToGrid="0" snapToObjects="1">
      <p:cViewPr varScale="1">
        <p:scale>
          <a:sx n="91" d="100"/>
          <a:sy n="91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8/7/18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8/7/18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rriam-webster.com/dictionary/echo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Myths, common characteristics and the cognitive / motor development of students with low vision/blindness.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 what does all this mean in the classroom?</a:t>
            </a:r>
          </a:p>
        </p:txBody>
      </p:sp>
    </p:spTree>
    <p:extLst>
      <p:ext uri="{BB962C8B-B14F-4D97-AF65-F5344CB8AC3E}">
        <p14:creationId xmlns:p14="http://schemas.microsoft.com/office/powerpoint/2010/main" val="2109709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400" dirty="0"/>
              <a:t>  Concept development helps us all make sense of a “variability of the environment” (Warren 1984).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   The majority of students with severe visual impairments have a very distorted perspective on even the most basic concepts.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  This has a compounding effect since a student with low vision/blindness has more demand placed on conceptual abilities than that of their sighted peers.</a:t>
            </a:r>
          </a:p>
        </p:txBody>
      </p:sp>
    </p:spTree>
    <p:extLst>
      <p:ext uri="{BB962C8B-B14F-4D97-AF65-F5344CB8AC3E}">
        <p14:creationId xmlns:p14="http://schemas.microsoft.com/office/powerpoint/2010/main" val="605143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What Does All This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400" dirty="0"/>
              <a:t>  </a:t>
            </a:r>
            <a:r>
              <a:rPr lang="en-US" sz="2400" dirty="0">
                <a:solidFill>
                  <a:srgbClr val="C00000"/>
                </a:solidFill>
              </a:rPr>
              <a:t>Intervention </a:t>
            </a:r>
            <a:r>
              <a:rPr lang="en-US" sz="2400" dirty="0"/>
              <a:t>works!  The earlier the better!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  Students may talk a “good game” but not have a true understanding of basic foundational concepts.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  Areas of need will have to be assessed (often) and possibly remediated.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  Whatever you do for the student (no matter what their age, grade or level) must be </a:t>
            </a:r>
            <a:r>
              <a:rPr lang="en-US" sz="2400" dirty="0">
                <a:solidFill>
                  <a:srgbClr val="C00000"/>
                </a:solidFill>
              </a:rPr>
              <a:t>meaningful </a:t>
            </a:r>
            <a:r>
              <a:rPr lang="en-US" sz="2400" dirty="0"/>
              <a:t>to them.</a:t>
            </a:r>
          </a:p>
        </p:txBody>
      </p:sp>
    </p:spTree>
    <p:extLst>
      <p:ext uri="{BB962C8B-B14F-4D97-AF65-F5344CB8AC3E}">
        <p14:creationId xmlns:p14="http://schemas.microsoft.com/office/powerpoint/2010/main" val="83980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Common Myths About Students with Low Vision/Blindness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400" dirty="0"/>
              <a:t>  They need help in order to survive.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  They have very little potential to be successful in school, especially at the secondary and college levels.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  It is dangerous to allow them to move through space by themselves.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  Students with low vision/blindness are only able to blackness or grayness.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  Students with low vision/blindness need to be spoken for, because of an inability to speak for themselves.</a:t>
            </a:r>
          </a:p>
        </p:txBody>
      </p:sp>
    </p:spTree>
    <p:extLst>
      <p:ext uri="{BB962C8B-B14F-4D97-AF65-F5344CB8AC3E}">
        <p14:creationId xmlns:p14="http://schemas.microsoft.com/office/powerpoint/2010/main" val="1852752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More Myths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v"/>
            </a:pPr>
            <a:r>
              <a:rPr lang="en-US" sz="2400" dirty="0"/>
              <a:t>  Students with low vision/blindness have better than average musical abilities.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  Students with low vision/blindness are unable to sleep.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  Students with low vision/blindness should never travel alone unless they are accompanied by a service animal.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  Students with low vision/blindness tend to be depressed, sad, or angry.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  When talking with a student with low vision and or blindness be careful what you say.  Never use the words, “see” or “look” and never ask them to go to the movies!</a:t>
            </a:r>
          </a:p>
          <a:p>
            <a:pPr>
              <a:buFont typeface="Wingdings" charset="2"/>
              <a:buChar char="v"/>
            </a:pPr>
            <a:endParaRPr lang="en-US" sz="2400" dirty="0"/>
          </a:p>
          <a:p>
            <a:pPr>
              <a:buFont typeface="Wingdings" charset="2"/>
              <a:buChar char="v"/>
            </a:pPr>
            <a:endParaRPr lang="en-US" sz="2400" dirty="0"/>
          </a:p>
          <a:p>
            <a:pPr>
              <a:buFont typeface="Wingdings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51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Myths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400" dirty="0"/>
              <a:t>  When talking with a student with severe vision loss you must always remember to talk very loudly.</a:t>
            </a:r>
          </a:p>
        </p:txBody>
      </p:sp>
    </p:spTree>
    <p:extLst>
      <p:ext uri="{BB962C8B-B14F-4D97-AF65-F5344CB8AC3E}">
        <p14:creationId xmlns:p14="http://schemas.microsoft.com/office/powerpoint/2010/main" val="350509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Now, let’s talk about the “real” differences between a sighted student and one with low vision/blindness.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v"/>
            </a:pPr>
            <a:r>
              <a:rPr lang="en-US" sz="2400" dirty="0"/>
              <a:t>  It is common for babies with visual impairments to be slow developing needed coordinated motor skills.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  If you have a student with a visual impairment, adaptation in contrast, color, complexity, size, style, proximity, lighting, and time can be very beneficial to their success in the classroom.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  Children with low vision/blindness are likely to walk and talk later than their sighted peers.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  They may be </a:t>
            </a:r>
            <a:r>
              <a:rPr lang="en-US" sz="2400" dirty="0" err="1"/>
              <a:t>echolalic</a:t>
            </a:r>
            <a:r>
              <a:rPr lang="en-US" sz="2400" dirty="0"/>
              <a:t>.  Which is often the pathological repetition of what is said by other people as if </a:t>
            </a:r>
            <a:r>
              <a:rPr lang="en-US" sz="2400" dirty="0">
                <a:hlinkClick r:id="rId2"/>
              </a:rPr>
              <a:t>echoing</a:t>
            </a:r>
            <a:r>
              <a:rPr lang="en-US" sz="2400" dirty="0"/>
              <a:t> them (as defined by Webster’s).</a:t>
            </a:r>
          </a:p>
        </p:txBody>
      </p:sp>
    </p:spTree>
    <p:extLst>
      <p:ext uri="{BB962C8B-B14F-4D97-AF65-F5344CB8AC3E}">
        <p14:creationId xmlns:p14="http://schemas.microsoft.com/office/powerpoint/2010/main" val="513824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Differences Continued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400" dirty="0"/>
              <a:t>  Tactual defensiveness is very common in students with low vision/blindness.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  Repetitive motions (known as “</a:t>
            </a:r>
            <a:r>
              <a:rPr lang="en-US" sz="2400" dirty="0" err="1"/>
              <a:t>blindisms</a:t>
            </a:r>
            <a:r>
              <a:rPr lang="en-US" sz="2400" dirty="0"/>
              <a:t>) are often observed in these students.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  Resistance to wearing glasses or using any kind of equipment that may help them in the classroom is also quite common.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  Students with visual impairments may have poor to non-existent social skills.</a:t>
            </a:r>
          </a:p>
        </p:txBody>
      </p:sp>
    </p:spTree>
    <p:extLst>
      <p:ext uri="{BB962C8B-B14F-4D97-AF65-F5344CB8AC3E}">
        <p14:creationId xmlns:p14="http://schemas.microsoft.com/office/powerpoint/2010/main" val="2024757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Last of the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400" dirty="0"/>
              <a:t>  Challenges with hygiene and personal grooming are common.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  Being overly dependent on one or more adults happens frequently.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  Students with low vision/blindness are often unwilling to take risks or to confront challenges.</a:t>
            </a:r>
          </a:p>
        </p:txBody>
      </p:sp>
    </p:spTree>
    <p:extLst>
      <p:ext uri="{BB962C8B-B14F-4D97-AF65-F5344CB8AC3E}">
        <p14:creationId xmlns:p14="http://schemas.microsoft.com/office/powerpoint/2010/main" val="979840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Cognitive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2400" dirty="0"/>
              <a:t>Cause and effect are more difficult to develop in students with a visual impairment.</a:t>
            </a:r>
          </a:p>
          <a:p>
            <a:pPr>
              <a:buFont typeface="Wingdings" charset="2"/>
              <a:buChar char="v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2400" dirty="0"/>
              <a:t>One-to-one correspondence is more difficult because it has to be experienced tactually and/or non-verbally.</a:t>
            </a:r>
          </a:p>
          <a:p>
            <a:pPr>
              <a:buFont typeface="Wingdings" charset="2"/>
              <a:buChar char="v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2400" dirty="0"/>
              <a:t>Relationships between words, objects and/or actions may be inaccurate or difficult to establish.</a:t>
            </a:r>
          </a:p>
        </p:txBody>
      </p:sp>
    </p:spTree>
    <p:extLst>
      <p:ext uri="{BB962C8B-B14F-4D97-AF65-F5344CB8AC3E}">
        <p14:creationId xmlns:p14="http://schemas.microsoft.com/office/powerpoint/2010/main" val="1343293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Cognitive Development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cont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400" dirty="0"/>
              <a:t>  Social skills of the student with low vision/blindness are difficult because the social nuances of social communication may be impossible for the child to perceive.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  If the student has congenital low vision/blindness there may be significant misunderstanding of basic concepts.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/>
              <a:t>Self-help skills are slow to develop because children are often given little to no opportunity to work with them.</a:t>
            </a:r>
          </a:p>
        </p:txBody>
      </p:sp>
    </p:spTree>
    <p:extLst>
      <p:ext uri="{BB962C8B-B14F-4D97-AF65-F5344CB8AC3E}">
        <p14:creationId xmlns:p14="http://schemas.microsoft.com/office/powerpoint/2010/main" val="1747174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765</Words>
  <Application>Microsoft Macintosh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Century Gothic</vt:lpstr>
      <vt:lpstr>Garamond</vt:lpstr>
      <vt:lpstr>Wingdings</vt:lpstr>
      <vt:lpstr>Savon</vt:lpstr>
      <vt:lpstr>Myths, common characteristics and the cognitive / motor development of students with low vision/blindness.</vt:lpstr>
      <vt:lpstr>Common Myths About Students with Low Vision/Blindness</vt:lpstr>
      <vt:lpstr>More Myths . . .</vt:lpstr>
      <vt:lpstr>Myths . . .</vt:lpstr>
      <vt:lpstr>Now, let’s talk about the “real” differences between a sighted student and one with low vision/blindness.</vt:lpstr>
      <vt:lpstr>Differences Continued . . .</vt:lpstr>
      <vt:lpstr>Last of the differences</vt:lpstr>
      <vt:lpstr>Cognitive Development</vt:lpstr>
      <vt:lpstr>Cognitive Development cont . . .</vt:lpstr>
      <vt:lpstr>Concepts</vt:lpstr>
      <vt:lpstr>What Does All This Mean?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Myths and common characteristics of students with low vision/blindness.</dc:title>
  <dc:creator>Microsoft Office User</dc:creator>
  <cp:lastModifiedBy>Microsoft Office User</cp:lastModifiedBy>
  <cp:revision>10</cp:revision>
  <dcterms:created xsi:type="dcterms:W3CDTF">2017-03-27T16:28:58Z</dcterms:created>
  <dcterms:modified xsi:type="dcterms:W3CDTF">2018-08-07T23:24:02Z</dcterms:modified>
</cp:coreProperties>
</file>